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notesMasterIdLst>
    <p:notesMasterId r:id="rId4"/>
  </p:notesMasterIdLst>
  <p:handoutMasterIdLst>
    <p:handoutMasterId r:id="rId5"/>
  </p:handoutMasterIdLst>
  <p:sldIdLst>
    <p:sldId id="27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D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834" y="114"/>
      </p:cViewPr>
      <p:guideLst>
        <p:guide orient="horz" pos="180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474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8FEF09C3-5432-4DA0-9890-3050357C5E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227E202-B8C5-4411-9AB9-001230F36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C0FA2-A713-4856-8F75-7FAFAF357361}" type="datetimeFigureOut">
              <a:rPr lang="ko-KR" altLang="en-US" smtClean="0"/>
              <a:t>2024-04-11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05FDCCD-9920-4087-A8EF-840D6BF967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B30773E-42C5-4B13-84D2-DE05FB0C34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52E6A-8C14-4F5B-B0CB-3A4FCBC8D1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7795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866FF-EA9A-44BA-8DB2-FB8E70490571}" type="datetimeFigureOut">
              <a:rPr lang="ko-KR" altLang="en-US" smtClean="0"/>
              <a:t>2024-04-11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89A33-A361-4541-B6A7-456994CC0C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564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244000" y="0"/>
            <a:ext cx="900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811908" y="0"/>
            <a:ext cx="2448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477595" y="0"/>
            <a:ext cx="2448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4916268" y="0"/>
            <a:ext cx="900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1730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29444" y="915566"/>
            <a:ext cx="4104456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644008" y="915566"/>
            <a:ext cx="4104456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429444" y="2912740"/>
            <a:ext cx="4104456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06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644464" y="2912740"/>
            <a:ext cx="4104000" cy="18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765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583048" y="0"/>
            <a:ext cx="2286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858000" y="698778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583048" y="2578606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298953" y="699542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0" y="2579370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1159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23528" y="248444"/>
            <a:ext cx="3294112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671560" y="1832620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2105640" y="3416796"/>
            <a:ext cx="307792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323528" y="1832620"/>
            <a:ext cx="1728192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2105640" y="1832049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3671560" y="248444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314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4" name="Picture 2" descr="D:\Fullppt\005-PNG이미지\노트북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19175"/>
            <a:ext cx="6011911" cy="305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83453" y="1415430"/>
            <a:ext cx="2834003" cy="21142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97966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247" y="1275606"/>
            <a:ext cx="2526010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607" y="1275606"/>
            <a:ext cx="2526010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48616" y="1374406"/>
            <a:ext cx="2319328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986924" y="1374406"/>
            <a:ext cx="2319328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116357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023301"/>
            <a:ext cx="3024336" cy="366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687664" y="1164297"/>
            <a:ext cx="1744194" cy="26942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196830" y="1426241"/>
            <a:ext cx="1744194" cy="26942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892235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95936" y="2253238"/>
            <a:ext cx="5148064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95936" y="2726814"/>
            <a:ext cx="51480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941932" y="1244876"/>
            <a:ext cx="2693964" cy="2636602"/>
            <a:chOff x="1619672" y="548680"/>
            <a:chExt cx="5904656" cy="5778928"/>
          </a:xfrm>
        </p:grpSpPr>
        <p:sp>
          <p:nvSpPr>
            <p:cNvPr id="9" name="Oval 8"/>
            <p:cNvSpPr/>
            <p:nvPr userDrawn="1"/>
          </p:nvSpPr>
          <p:spPr>
            <a:xfrm>
              <a:off x="2411760" y="1268760"/>
              <a:ext cx="4320480" cy="4320480"/>
            </a:xfrm>
            <a:prstGeom prst="ellipse">
              <a:avLst/>
            </a:prstGeom>
            <a:noFill/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2483768" y="1340768"/>
              <a:ext cx="4176464" cy="4176464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cxnSp>
          <p:nvCxnSpPr>
            <p:cNvPr id="13" name="Straight Connector 12"/>
            <p:cNvCxnSpPr/>
            <p:nvPr userDrawn="1"/>
          </p:nvCxnSpPr>
          <p:spPr>
            <a:xfrm>
              <a:off x="4572000" y="548680"/>
              <a:ext cx="0" cy="72008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4572000" y="5607528"/>
              <a:ext cx="0" cy="72008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732240" y="3429000"/>
              <a:ext cx="792088" cy="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1619672" y="3429000"/>
              <a:ext cx="792088" cy="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6156176" y="2378312"/>
              <a:ext cx="792088" cy="33060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5431496" y="1124744"/>
              <a:ext cx="432048" cy="79208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3094136" y="1131624"/>
              <a:ext cx="613768" cy="78520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195736" y="2090992"/>
              <a:ext cx="898400" cy="49224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V="1">
              <a:off x="3180984" y="4941168"/>
              <a:ext cx="526920" cy="57606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V="1">
              <a:off x="2456304" y="4329100"/>
              <a:ext cx="637832" cy="39604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5979584" y="4142812"/>
              <a:ext cx="968680" cy="51032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5431496" y="4875464"/>
              <a:ext cx="490068" cy="73206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827544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31065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06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703817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691680" y="123478"/>
            <a:ext cx="745232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91680" y="699542"/>
            <a:ext cx="745232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29814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700934" y="322499"/>
            <a:ext cx="1583034" cy="13851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700934" y="1898609"/>
            <a:ext cx="1583034" cy="13851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700934" y="3474719"/>
            <a:ext cx="1583034" cy="13851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658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33116" y="843558"/>
            <a:ext cx="8077768" cy="216024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anchor="ctr"/>
          <a:lstStyle>
            <a:lvl1pPr marL="0" indent="0" algn="ctr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031416" y="2475359"/>
            <a:ext cx="1062118" cy="106211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06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012160" y="0"/>
            <a:ext cx="313184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131840" y="0"/>
            <a:ext cx="288032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3221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2" r:id="rId2"/>
    <p:sldLayoutId id="2147483663" r:id="rId3"/>
    <p:sldLayoutId id="2147483660" r:id="rId4"/>
    <p:sldLayoutId id="2147483661" r:id="rId5"/>
    <p:sldLayoutId id="2147483662" r:id="rId6"/>
    <p:sldLayoutId id="2147483664" r:id="rId7"/>
    <p:sldLayoutId id="2147483655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3" r:id="rId14"/>
    <p:sldLayoutId id="2147483672" r:id="rId15"/>
    <p:sldLayoutId id="2147483671" r:id="rId16"/>
    <p:sldLayoutId id="2147483656" r:id="rId17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b="1" dirty="0"/>
              <a:t>化學丙級證照培訓班</a:t>
            </a:r>
            <a:endParaRPr lang="ko-KR" alt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763707" y="1329506"/>
            <a:ext cx="4749483" cy="661720"/>
            <a:chOff x="952701" y="3378798"/>
            <a:chExt cx="1794684" cy="661720"/>
          </a:xfrm>
        </p:grpSpPr>
        <p:sp>
          <p:nvSpPr>
            <p:cNvPr id="9" name="TextBox 8"/>
            <p:cNvSpPr txBox="1"/>
            <p:nvPr/>
          </p:nvSpPr>
          <p:spPr>
            <a:xfrm>
              <a:off x="1088563" y="3732741"/>
              <a:ext cx="165882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zh-TW" sz="1400" b="1" dirty="0">
                  <a:solidFill>
                    <a:srgbClr val="FF0000"/>
                  </a:solidFill>
                  <a:cs typeface="Arial" pitchFamily="34" charset="0"/>
                </a:rPr>
                <a:t>4</a:t>
              </a:r>
              <a:r>
                <a:rPr lang="zh-TW" altLang="en-US" sz="1400" b="1" dirty="0">
                  <a:solidFill>
                    <a:srgbClr val="FF0000"/>
                  </a:solidFill>
                  <a:cs typeface="Arial" pitchFamily="34" charset="0"/>
                </a:rPr>
                <a:t> </a:t>
              </a:r>
              <a:r>
                <a:rPr lang="en-US" altLang="zh-TW" sz="1400" b="1" dirty="0">
                  <a:solidFill>
                    <a:srgbClr val="FF0000"/>
                  </a:solidFill>
                  <a:cs typeface="Arial" pitchFamily="34" charset="0"/>
                </a:rPr>
                <a:t>/</a:t>
              </a:r>
              <a:r>
                <a:rPr lang="zh-TW" altLang="en-US" sz="1400" b="1" dirty="0">
                  <a:solidFill>
                    <a:srgbClr val="FF0000"/>
                  </a:solidFill>
                  <a:cs typeface="Arial" pitchFamily="34" charset="0"/>
                </a:rPr>
                <a:t> </a:t>
              </a:r>
              <a:r>
                <a:rPr lang="en-US" altLang="zh-TW" sz="1400" b="1" dirty="0">
                  <a:solidFill>
                    <a:srgbClr val="FF0000"/>
                  </a:solidFill>
                  <a:cs typeface="Arial" pitchFamily="34" charset="0"/>
                </a:rPr>
                <a:t>26(</a:t>
              </a:r>
              <a:r>
                <a:rPr lang="zh-TW" altLang="en-US" sz="1400" b="1" dirty="0">
                  <a:solidFill>
                    <a:srgbClr val="FF0000"/>
                  </a:solidFill>
                  <a:cs typeface="Arial" pitchFamily="34" charset="0"/>
                </a:rPr>
                <a:t>五</a:t>
              </a:r>
              <a:r>
                <a:rPr lang="en-US" altLang="zh-TW" sz="1400" b="1" dirty="0">
                  <a:solidFill>
                    <a:srgbClr val="FF0000"/>
                  </a:solidFill>
                  <a:cs typeface="Arial" pitchFamily="34" charset="0"/>
                </a:rPr>
                <a:t>)</a:t>
              </a:r>
              <a:r>
                <a:rPr lang="zh-TW" altLang="en-US" sz="1400" b="1" dirty="0">
                  <a:solidFill>
                    <a:srgbClr val="FF0000"/>
                  </a:solidFill>
                  <a:cs typeface="Arial" pitchFamily="34" charset="0"/>
                </a:rPr>
                <a:t>、</a:t>
              </a:r>
              <a:r>
                <a:rPr lang="en-US" altLang="zh-TW" sz="1400" b="1" dirty="0">
                  <a:solidFill>
                    <a:srgbClr val="FF0000"/>
                  </a:solidFill>
                  <a:cs typeface="Arial" pitchFamily="34" charset="0"/>
                </a:rPr>
                <a:t>5</a:t>
              </a:r>
              <a:r>
                <a:rPr lang="zh-TW" altLang="en-US" sz="1400" b="1" dirty="0">
                  <a:solidFill>
                    <a:srgbClr val="FF0000"/>
                  </a:solidFill>
                  <a:cs typeface="Arial" pitchFamily="34" charset="0"/>
                </a:rPr>
                <a:t> </a:t>
              </a:r>
              <a:r>
                <a:rPr lang="en-US" altLang="zh-TW" sz="1400" b="1" dirty="0">
                  <a:solidFill>
                    <a:srgbClr val="FF0000"/>
                  </a:solidFill>
                  <a:cs typeface="Arial" pitchFamily="34" charset="0"/>
                </a:rPr>
                <a:t>/</a:t>
              </a:r>
              <a:r>
                <a:rPr lang="zh-TW" altLang="en-US" sz="1400" b="1" dirty="0">
                  <a:solidFill>
                    <a:srgbClr val="FF0000"/>
                  </a:solidFill>
                  <a:cs typeface="Arial" pitchFamily="34" charset="0"/>
                </a:rPr>
                <a:t> </a:t>
              </a:r>
              <a:r>
                <a:rPr lang="en-US" altLang="zh-TW" sz="1400" b="1" dirty="0">
                  <a:solidFill>
                    <a:srgbClr val="FF0000"/>
                  </a:solidFill>
                  <a:cs typeface="Arial" pitchFamily="34" charset="0"/>
                </a:rPr>
                <a:t>3(</a:t>
              </a:r>
              <a:r>
                <a:rPr lang="zh-TW" altLang="en-US" sz="1400" b="1" dirty="0">
                  <a:solidFill>
                    <a:srgbClr val="FF0000"/>
                  </a:solidFill>
                  <a:cs typeface="Arial" pitchFamily="34" charset="0"/>
                </a:rPr>
                <a:t>五</a:t>
              </a:r>
              <a:r>
                <a:rPr lang="en-US" altLang="zh-TW" sz="1400" b="1" dirty="0">
                  <a:solidFill>
                    <a:srgbClr val="FF0000"/>
                  </a:solidFill>
                  <a:cs typeface="Arial" pitchFamily="34" charset="0"/>
                </a:rPr>
                <a:t>)</a:t>
              </a:r>
              <a:r>
                <a:rPr lang="zh-TW" altLang="en-US" sz="1400" b="1" dirty="0">
                  <a:solidFill>
                    <a:srgbClr val="FF0000"/>
                  </a:solidFill>
                  <a:cs typeface="Arial" pitchFamily="34" charset="0"/>
                </a:rPr>
                <a:t>、</a:t>
              </a:r>
              <a:r>
                <a:rPr lang="en-US" altLang="zh-TW" sz="1400" b="1" dirty="0">
                  <a:solidFill>
                    <a:srgbClr val="FF0000"/>
                  </a:solidFill>
                  <a:cs typeface="Arial" pitchFamily="34" charset="0"/>
                </a:rPr>
                <a:t>5</a:t>
              </a:r>
              <a:r>
                <a:rPr lang="zh-TW" altLang="en-US" sz="1400" b="1" dirty="0">
                  <a:solidFill>
                    <a:srgbClr val="FF0000"/>
                  </a:solidFill>
                  <a:cs typeface="Arial" pitchFamily="34" charset="0"/>
                </a:rPr>
                <a:t> </a:t>
              </a:r>
              <a:r>
                <a:rPr lang="en-US" altLang="zh-TW" sz="1400" b="1" dirty="0">
                  <a:solidFill>
                    <a:srgbClr val="FF0000"/>
                  </a:solidFill>
                  <a:cs typeface="Arial" pitchFamily="34" charset="0"/>
                </a:rPr>
                <a:t>/</a:t>
              </a:r>
              <a:r>
                <a:rPr lang="zh-TW" altLang="en-US" sz="1400" b="1" dirty="0">
                  <a:solidFill>
                    <a:srgbClr val="FF0000"/>
                  </a:solidFill>
                  <a:cs typeface="Arial" pitchFamily="34" charset="0"/>
                </a:rPr>
                <a:t> </a:t>
              </a:r>
              <a:r>
                <a:rPr lang="en-US" altLang="zh-TW" sz="1400" b="1" dirty="0">
                  <a:solidFill>
                    <a:srgbClr val="FF0000"/>
                  </a:solidFill>
                  <a:cs typeface="Arial" pitchFamily="34" charset="0"/>
                </a:rPr>
                <a:t>10(</a:t>
              </a:r>
              <a:r>
                <a:rPr lang="zh-TW" altLang="en-US" sz="1400" b="1" dirty="0">
                  <a:solidFill>
                    <a:srgbClr val="FF0000"/>
                  </a:solidFill>
                  <a:cs typeface="Arial" pitchFamily="34" charset="0"/>
                </a:rPr>
                <a:t>五</a:t>
              </a:r>
              <a:r>
                <a:rPr lang="en-US" altLang="zh-TW" sz="1400" b="1" dirty="0">
                  <a:solidFill>
                    <a:srgbClr val="FF0000"/>
                  </a:solidFill>
                  <a:cs typeface="Arial" pitchFamily="34" charset="0"/>
                </a:rPr>
                <a:t>)</a:t>
              </a:r>
              <a:r>
                <a:rPr lang="zh-TW" altLang="en-US" sz="1400" b="1" dirty="0">
                  <a:solidFill>
                    <a:srgbClr val="FF0000"/>
                  </a:solidFill>
                  <a:cs typeface="Arial" pitchFamily="34" charset="0"/>
                </a:rPr>
                <a:t>、</a:t>
              </a:r>
              <a:r>
                <a:rPr lang="en-US" altLang="zh-TW" sz="1400" b="1" dirty="0">
                  <a:solidFill>
                    <a:srgbClr val="FF0000"/>
                  </a:solidFill>
                  <a:cs typeface="Arial" pitchFamily="34" charset="0"/>
                </a:rPr>
                <a:t>5</a:t>
              </a:r>
              <a:r>
                <a:rPr lang="zh-TW" altLang="en-US" sz="1400" b="1" dirty="0">
                  <a:solidFill>
                    <a:srgbClr val="FF0000"/>
                  </a:solidFill>
                  <a:cs typeface="Arial" pitchFamily="34" charset="0"/>
                </a:rPr>
                <a:t> </a:t>
              </a:r>
              <a:r>
                <a:rPr lang="en-US" altLang="zh-TW" sz="1400" b="1" dirty="0">
                  <a:solidFill>
                    <a:srgbClr val="FF0000"/>
                  </a:solidFill>
                  <a:cs typeface="Arial" pitchFamily="34" charset="0"/>
                </a:rPr>
                <a:t>/</a:t>
              </a:r>
              <a:r>
                <a:rPr lang="zh-TW" altLang="en-US" sz="1400" b="1" dirty="0">
                  <a:solidFill>
                    <a:srgbClr val="FF0000"/>
                  </a:solidFill>
                  <a:cs typeface="Arial" pitchFamily="34" charset="0"/>
                </a:rPr>
                <a:t> </a:t>
              </a:r>
              <a:r>
                <a:rPr lang="en-US" altLang="zh-TW" sz="1400" b="1" dirty="0">
                  <a:solidFill>
                    <a:srgbClr val="FF0000"/>
                  </a:solidFill>
                  <a:cs typeface="Arial" pitchFamily="34" charset="0"/>
                </a:rPr>
                <a:t>17(</a:t>
              </a:r>
              <a:r>
                <a:rPr lang="zh-TW" altLang="en-US" sz="1400" b="1" dirty="0">
                  <a:solidFill>
                    <a:srgbClr val="FF0000"/>
                  </a:solidFill>
                  <a:cs typeface="Arial" pitchFamily="34" charset="0"/>
                </a:rPr>
                <a:t>五</a:t>
              </a:r>
              <a:r>
                <a:rPr lang="en-US" altLang="zh-TW" sz="1400" b="1" dirty="0">
                  <a:solidFill>
                    <a:srgbClr val="FF0000"/>
                  </a:solidFill>
                  <a:cs typeface="Arial" pitchFamily="34" charset="0"/>
                </a:rPr>
                <a:t>)</a:t>
              </a:r>
              <a:r>
                <a:rPr lang="zh-TW" altLang="en-US" sz="1400" b="1" dirty="0">
                  <a:solidFill>
                    <a:srgbClr val="FF0000"/>
                  </a:solidFill>
                  <a:cs typeface="Arial" pitchFamily="34" charset="0"/>
                </a:rPr>
                <a:t>，共</a:t>
              </a:r>
              <a:r>
                <a:rPr lang="en-US" altLang="zh-TW" sz="1400" b="1" dirty="0">
                  <a:solidFill>
                    <a:srgbClr val="FF0000"/>
                  </a:solidFill>
                  <a:cs typeface="Arial" pitchFamily="34" charset="0"/>
                </a:rPr>
                <a:t>24</a:t>
              </a:r>
              <a:r>
                <a:rPr lang="zh-TW" altLang="en-US" sz="1400" b="1" dirty="0">
                  <a:solidFill>
                    <a:srgbClr val="FF0000"/>
                  </a:solidFill>
                  <a:cs typeface="Arial" pitchFamily="34" charset="0"/>
                </a:rPr>
                <a:t>節</a:t>
              </a:r>
              <a:endParaRPr lang="ko-KR" altLang="en-US" sz="1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52701" y="3378798"/>
              <a:ext cx="1324654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TW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培訓時間：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pic>
        <p:nvPicPr>
          <p:cNvPr id="25" name="圖片 24">
            <a:extLst>
              <a:ext uri="{FF2B5EF4-FFF2-40B4-BE49-F238E27FC236}">
                <a16:creationId xmlns:a16="http://schemas.microsoft.com/office/drawing/2014/main" id="{5709732F-3463-F7FC-024A-F701DFF728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38" y="123478"/>
            <a:ext cx="1541828" cy="932268"/>
          </a:xfrm>
          <a:prstGeom prst="rect">
            <a:avLst/>
          </a:prstGeom>
        </p:spPr>
      </p:pic>
      <p:sp>
        <p:nvSpPr>
          <p:cNvPr id="27" name="文字版面配置區 26">
            <a:extLst>
              <a:ext uri="{FF2B5EF4-FFF2-40B4-BE49-F238E27FC236}">
                <a16:creationId xmlns:a16="http://schemas.microsoft.com/office/drawing/2014/main" id="{609A22D2-5B58-D2B8-4D41-9381C54937D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TW" altLang="en-US" sz="2000" b="1" dirty="0"/>
              <a:t>化學工程與材料工程系</a:t>
            </a:r>
          </a:p>
        </p:txBody>
      </p:sp>
      <p:sp>
        <p:nvSpPr>
          <p:cNvPr id="28" name="Trapezoid 28">
            <a:extLst>
              <a:ext uri="{FF2B5EF4-FFF2-40B4-BE49-F238E27FC236}">
                <a16:creationId xmlns:a16="http://schemas.microsoft.com/office/drawing/2014/main" id="{C89FF5A4-7D12-112F-372F-1149C7FFE4C0}"/>
              </a:ext>
            </a:extLst>
          </p:cNvPr>
          <p:cNvSpPr>
            <a:spLocks noChangeAspect="1"/>
          </p:cNvSpPr>
          <p:nvPr/>
        </p:nvSpPr>
        <p:spPr>
          <a:xfrm>
            <a:off x="6763732" y="173697"/>
            <a:ext cx="369063" cy="447266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grpSp>
        <p:nvGrpSpPr>
          <p:cNvPr id="29" name="Group 7">
            <a:extLst>
              <a:ext uri="{FF2B5EF4-FFF2-40B4-BE49-F238E27FC236}">
                <a16:creationId xmlns:a16="http://schemas.microsoft.com/office/drawing/2014/main" id="{1BE994CE-430D-4777-0277-76B73E1F04A9}"/>
              </a:ext>
            </a:extLst>
          </p:cNvPr>
          <p:cNvGrpSpPr/>
          <p:nvPr/>
        </p:nvGrpSpPr>
        <p:grpSpPr>
          <a:xfrm>
            <a:off x="767205" y="3654135"/>
            <a:ext cx="4104456" cy="661720"/>
            <a:chOff x="952701" y="3378798"/>
            <a:chExt cx="1936033" cy="661720"/>
          </a:xfrm>
        </p:grpSpPr>
        <p:sp>
          <p:nvSpPr>
            <p:cNvPr id="30" name="TextBox 8">
              <a:extLst>
                <a:ext uri="{FF2B5EF4-FFF2-40B4-BE49-F238E27FC236}">
                  <a16:creationId xmlns:a16="http://schemas.microsoft.com/office/drawing/2014/main" id="{1E130044-9A1E-B33E-FBB9-D69C292BCCB5}"/>
                </a:ext>
              </a:extLst>
            </p:cNvPr>
            <p:cNvSpPr txBox="1"/>
            <p:nvPr/>
          </p:nvSpPr>
          <p:spPr>
            <a:xfrm>
              <a:off x="1094051" y="3732741"/>
              <a:ext cx="179468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zh-TW" altLang="en-US" sz="1400" b="1" i="0" dirty="0">
                  <a:solidFill>
                    <a:srgbClr val="FF0000"/>
                  </a:solidFill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嘉南藥理大學</a:t>
              </a:r>
              <a:r>
                <a:rPr lang="zh-TW" altLang="en-US" sz="1400" b="1" dirty="0">
                  <a:solidFill>
                    <a:srgbClr val="FF0000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sz="14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Microsoft JhengHei" panose="020B0604030504040204" pitchFamily="34" charset="-120"/>
                  <a:cs typeface="Times New Roman" panose="02020603050405020304" pitchFamily="18" charset="0"/>
                </a:rPr>
                <a:t>臺南市仁德區二仁路一段</a:t>
              </a:r>
              <a:r>
                <a:rPr lang="en-US" altLang="zh-TW" sz="14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Microsoft JhengHei" panose="020B0604030504040204" pitchFamily="34" charset="-120"/>
                  <a:cs typeface="Times New Roman" panose="02020603050405020304" pitchFamily="18" charset="0"/>
                </a:rPr>
                <a:t>60</a:t>
              </a:r>
              <a:r>
                <a:rPr lang="zh-TW" altLang="en-US" sz="14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Microsoft JhengHei" panose="020B0604030504040204" pitchFamily="34" charset="-120"/>
                  <a:cs typeface="Times New Roman" panose="02020603050405020304" pitchFamily="18" charset="0"/>
                </a:rPr>
                <a:t>號）</a:t>
              </a:r>
              <a:endParaRPr lang="ko-KR" alt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9">
              <a:extLst>
                <a:ext uri="{FF2B5EF4-FFF2-40B4-BE49-F238E27FC236}">
                  <a16:creationId xmlns:a16="http://schemas.microsoft.com/office/drawing/2014/main" id="{B95303FA-9284-BC73-0FB9-F662B0AA9C75}"/>
                </a:ext>
              </a:extLst>
            </p:cNvPr>
            <p:cNvSpPr txBox="1"/>
            <p:nvPr/>
          </p:nvSpPr>
          <p:spPr>
            <a:xfrm>
              <a:off x="952701" y="3378798"/>
              <a:ext cx="1324654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TW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考場地點：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7">
            <a:extLst>
              <a:ext uri="{FF2B5EF4-FFF2-40B4-BE49-F238E27FC236}">
                <a16:creationId xmlns:a16="http://schemas.microsoft.com/office/drawing/2014/main" id="{0AB56DEF-F6E2-9111-3087-8A5D8947E11B}"/>
              </a:ext>
            </a:extLst>
          </p:cNvPr>
          <p:cNvGrpSpPr/>
          <p:nvPr/>
        </p:nvGrpSpPr>
        <p:grpSpPr>
          <a:xfrm>
            <a:off x="750981" y="4384027"/>
            <a:ext cx="4104455" cy="661720"/>
            <a:chOff x="952701" y="3378798"/>
            <a:chExt cx="1936033" cy="661720"/>
          </a:xfrm>
        </p:grpSpPr>
        <p:sp>
          <p:nvSpPr>
            <p:cNvPr id="33" name="TextBox 8">
              <a:extLst>
                <a:ext uri="{FF2B5EF4-FFF2-40B4-BE49-F238E27FC236}">
                  <a16:creationId xmlns:a16="http://schemas.microsoft.com/office/drawing/2014/main" id="{647360E7-3A66-61A3-BE73-033931451414}"/>
                </a:ext>
              </a:extLst>
            </p:cNvPr>
            <p:cNvSpPr txBox="1"/>
            <p:nvPr/>
          </p:nvSpPr>
          <p:spPr>
            <a:xfrm>
              <a:off x="1094051" y="3732741"/>
              <a:ext cx="179468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zh-TW" altLang="en-US" sz="1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＄１６２５</a:t>
              </a:r>
              <a:endParaRPr lang="ko-KR" alt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9">
              <a:extLst>
                <a:ext uri="{FF2B5EF4-FFF2-40B4-BE49-F238E27FC236}">
                  <a16:creationId xmlns:a16="http://schemas.microsoft.com/office/drawing/2014/main" id="{FCDC2800-407C-FBB3-0979-703293A682B4}"/>
                </a:ext>
              </a:extLst>
            </p:cNvPr>
            <p:cNvSpPr txBox="1"/>
            <p:nvPr/>
          </p:nvSpPr>
          <p:spPr>
            <a:xfrm>
              <a:off x="952701" y="3378798"/>
              <a:ext cx="1324654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TW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證照報名費：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" name="Group 7">
            <a:extLst>
              <a:ext uri="{FF2B5EF4-FFF2-40B4-BE49-F238E27FC236}">
                <a16:creationId xmlns:a16="http://schemas.microsoft.com/office/drawing/2014/main" id="{0EDA9932-854D-25CF-725A-B42DE35DE8FB}"/>
              </a:ext>
            </a:extLst>
          </p:cNvPr>
          <p:cNvGrpSpPr/>
          <p:nvPr/>
        </p:nvGrpSpPr>
        <p:grpSpPr>
          <a:xfrm>
            <a:off x="767205" y="2100902"/>
            <a:ext cx="4104456" cy="661720"/>
            <a:chOff x="952701" y="3378798"/>
            <a:chExt cx="1936033" cy="661720"/>
          </a:xfrm>
        </p:grpSpPr>
        <p:sp>
          <p:nvSpPr>
            <p:cNvPr id="39" name="TextBox 8">
              <a:extLst>
                <a:ext uri="{FF2B5EF4-FFF2-40B4-BE49-F238E27FC236}">
                  <a16:creationId xmlns:a16="http://schemas.microsoft.com/office/drawing/2014/main" id="{35A83CB6-770D-B275-713F-7CC14DC7B700}"/>
                </a:ext>
              </a:extLst>
            </p:cNvPr>
            <p:cNvSpPr txBox="1"/>
            <p:nvPr/>
          </p:nvSpPr>
          <p:spPr>
            <a:xfrm>
              <a:off x="1094051" y="3732741"/>
              <a:ext cx="179468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zh-TW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2024</a:t>
              </a:r>
              <a:r>
                <a:rPr lang="zh-TW" altLang="en-US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zh-TW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/</a:t>
              </a:r>
              <a:r>
                <a:rPr lang="zh-TW" altLang="en-US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zh-TW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04</a:t>
              </a:r>
              <a:r>
                <a:rPr lang="zh-TW" altLang="en-US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zh-TW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/</a:t>
              </a:r>
              <a:r>
                <a:rPr lang="zh-TW" altLang="en-US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zh-TW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24 ~ 2024</a:t>
              </a:r>
              <a:r>
                <a:rPr lang="zh-TW" altLang="en-US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zh-TW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/</a:t>
              </a:r>
              <a:r>
                <a:rPr lang="zh-TW" altLang="en-US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zh-TW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05</a:t>
              </a:r>
              <a:r>
                <a:rPr lang="zh-TW" altLang="en-US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zh-TW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/</a:t>
              </a:r>
              <a:r>
                <a:rPr lang="zh-TW" altLang="en-US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zh-TW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03 </a:t>
              </a:r>
              <a:endParaRPr lang="ko-KR" altLang="en-US" sz="1400" b="1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40" name="TextBox 9">
              <a:extLst>
                <a:ext uri="{FF2B5EF4-FFF2-40B4-BE49-F238E27FC236}">
                  <a16:creationId xmlns:a16="http://schemas.microsoft.com/office/drawing/2014/main" id="{37FB5CF8-A2AF-8F40-8062-96561A1EAA92}"/>
                </a:ext>
              </a:extLst>
            </p:cNvPr>
            <p:cNvSpPr txBox="1"/>
            <p:nvPr/>
          </p:nvSpPr>
          <p:spPr>
            <a:xfrm>
              <a:off x="952701" y="3378798"/>
              <a:ext cx="1324654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TW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考試報名時間：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aphicFrame>
        <p:nvGraphicFramePr>
          <p:cNvPr id="42" name="Table 7">
            <a:extLst>
              <a:ext uri="{FF2B5EF4-FFF2-40B4-BE49-F238E27FC236}">
                <a16:creationId xmlns:a16="http://schemas.microsoft.com/office/drawing/2014/main" id="{5F7F4BC1-32DB-9027-FC8E-8E1C802D3B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134821"/>
              </p:ext>
            </p:extLst>
          </p:nvPr>
        </p:nvGraphicFramePr>
        <p:xfrm>
          <a:off x="5940152" y="1923678"/>
          <a:ext cx="2452867" cy="3026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112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rgbClr val="FF0000"/>
                          </a:solidFill>
                          <a:latin typeface="+mn-lt"/>
                          <a:cs typeface="Arial" pitchFamily="34" charset="0"/>
                        </a:rPr>
                        <a:t>報名期限</a:t>
                      </a:r>
                      <a:r>
                        <a:rPr lang="en-US" altLang="zh-TW" sz="1600" b="1" dirty="0">
                          <a:solidFill>
                            <a:srgbClr val="FF0000"/>
                          </a:solidFill>
                          <a:latin typeface="+mn-lt"/>
                          <a:cs typeface="Arial" pitchFamily="34" charset="0"/>
                        </a:rPr>
                        <a:t>~4/24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273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報名連結資訊</a:t>
                      </a:r>
                      <a:endParaRPr lang="ko-KR" altLang="en-US" sz="20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3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593"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課程須滿</a:t>
                      </a:r>
                      <a:r>
                        <a:rPr lang="en-US" altLang="zh-TW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45</a:t>
                      </a:r>
                      <a:r>
                        <a:rPr lang="zh-TW" alt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人以上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65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solidFill>
                        <a:srgbClr val="2FC5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l"/>
                      </a:pPr>
                      <a:endParaRPr lang="en-US" altLang="ko-KR" sz="1400" b="1" dirty="0">
                        <a:solidFill>
                          <a:srgbClr val="00B0F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solidFill>
                        <a:srgbClr val="2FC5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98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l"/>
                      </a:pPr>
                      <a:endParaRPr lang="en-US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mpd="sng">
                      <a:noFill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98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98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itchFamily="2" charset="2"/>
                        <a:buNone/>
                      </a:pPr>
                      <a:endParaRPr lang="en-US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02088" marR="102088" marT="51044" marB="510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03" marR="89703" marT="44851" marB="44851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5A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6" name="圖片 45">
            <a:extLst>
              <a:ext uri="{FF2B5EF4-FFF2-40B4-BE49-F238E27FC236}">
                <a16:creationId xmlns:a16="http://schemas.microsoft.com/office/drawing/2014/main" id="{5C82F545-15A6-72F7-42B8-6ED40059AC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500" y="3224688"/>
            <a:ext cx="1649144" cy="1649144"/>
          </a:xfrm>
          <a:prstGeom prst="rect">
            <a:avLst/>
          </a:prstGeom>
        </p:spPr>
      </p:pic>
      <p:grpSp>
        <p:nvGrpSpPr>
          <p:cNvPr id="48" name="Group 7">
            <a:extLst>
              <a:ext uri="{FF2B5EF4-FFF2-40B4-BE49-F238E27FC236}">
                <a16:creationId xmlns:a16="http://schemas.microsoft.com/office/drawing/2014/main" id="{1F6769E2-DCCF-20C9-D114-A04BC99D2131}"/>
              </a:ext>
            </a:extLst>
          </p:cNvPr>
          <p:cNvGrpSpPr/>
          <p:nvPr/>
        </p:nvGrpSpPr>
        <p:grpSpPr>
          <a:xfrm>
            <a:off x="767205" y="2886134"/>
            <a:ext cx="4104456" cy="661720"/>
            <a:chOff x="952701" y="3378798"/>
            <a:chExt cx="1936033" cy="661720"/>
          </a:xfrm>
        </p:grpSpPr>
        <p:sp>
          <p:nvSpPr>
            <p:cNvPr id="49" name="TextBox 8">
              <a:extLst>
                <a:ext uri="{FF2B5EF4-FFF2-40B4-BE49-F238E27FC236}">
                  <a16:creationId xmlns:a16="http://schemas.microsoft.com/office/drawing/2014/main" id="{F3FE5AF1-0370-CB73-6F0B-2D6138A35E84}"/>
                </a:ext>
              </a:extLst>
            </p:cNvPr>
            <p:cNvSpPr txBox="1"/>
            <p:nvPr/>
          </p:nvSpPr>
          <p:spPr>
            <a:xfrm>
              <a:off x="1094051" y="3732741"/>
              <a:ext cx="179468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zh-TW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2024</a:t>
              </a:r>
              <a:r>
                <a:rPr lang="zh-TW" altLang="en-US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zh-TW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/</a:t>
              </a:r>
              <a:r>
                <a:rPr lang="zh-TW" altLang="en-US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zh-TW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06</a:t>
              </a:r>
              <a:r>
                <a:rPr lang="zh-TW" altLang="en-US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zh-TW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/</a:t>
              </a:r>
              <a:r>
                <a:rPr lang="zh-TW" altLang="en-US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zh-TW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14</a:t>
              </a:r>
              <a:r>
                <a:rPr lang="zh-TW" altLang="en-US" sz="14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（起）</a:t>
              </a:r>
              <a:endParaRPr lang="ko-KR" altLang="en-US" sz="1400" b="1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50" name="TextBox 9">
              <a:extLst>
                <a:ext uri="{FF2B5EF4-FFF2-40B4-BE49-F238E27FC236}">
                  <a16:creationId xmlns:a16="http://schemas.microsoft.com/office/drawing/2014/main" id="{5A420DB5-A874-39A1-060C-1BE0E4C62F1B}"/>
                </a:ext>
              </a:extLst>
            </p:cNvPr>
            <p:cNvSpPr txBox="1"/>
            <p:nvPr/>
          </p:nvSpPr>
          <p:spPr>
            <a:xfrm>
              <a:off x="952701" y="3378798"/>
              <a:ext cx="1324654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TW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考試時間：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7" name="TextBox 9">
            <a:extLst>
              <a:ext uri="{FF2B5EF4-FFF2-40B4-BE49-F238E27FC236}">
                <a16:creationId xmlns:a16="http://schemas.microsoft.com/office/drawing/2014/main" id="{3EEBD9FA-97F6-491D-8897-A7A08E2DF7A4}"/>
              </a:ext>
            </a:extLst>
          </p:cNvPr>
          <p:cNvSpPr txBox="1"/>
          <p:nvPr/>
        </p:nvSpPr>
        <p:spPr>
          <a:xfrm>
            <a:off x="5940152" y="1206395"/>
            <a:ext cx="2452867" cy="5847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zh-TW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今年通過檢定可於年底前申請獎助金：</a:t>
            </a:r>
            <a:r>
              <a:rPr lang="en-US" altLang="zh-TW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$5000</a:t>
            </a:r>
            <a:endParaRPr lang="ko-KR" altLang="en-US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378595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s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Break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119</Words>
  <Application>Microsoft Office PowerPoint</Application>
  <PresentationFormat>如螢幕大小 (16:9)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맑은 고딕</vt:lpstr>
      <vt:lpstr>Microsoft JhengHei</vt:lpstr>
      <vt:lpstr>Arial</vt:lpstr>
      <vt:lpstr>Times New Roman</vt:lpstr>
      <vt:lpstr>Wingdings</vt:lpstr>
      <vt:lpstr>Contents Slide Master</vt:lpstr>
      <vt:lpstr>Section Break Slide Master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湯宏彥</cp:lastModifiedBy>
  <cp:revision>80</cp:revision>
  <dcterms:created xsi:type="dcterms:W3CDTF">2016-12-05T23:26:54Z</dcterms:created>
  <dcterms:modified xsi:type="dcterms:W3CDTF">2024-04-11T01:12:31Z</dcterms:modified>
</cp:coreProperties>
</file>